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38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7" r:id="rId21"/>
    <p:sldId id="302" r:id="rId22"/>
    <p:sldId id="305" r:id="rId23"/>
    <p:sldId id="308" r:id="rId24"/>
    <p:sldId id="306" r:id="rId25"/>
    <p:sldId id="309" r:id="rId26"/>
    <p:sldId id="310" r:id="rId27"/>
    <p:sldId id="311" r:id="rId28"/>
    <p:sldId id="313" r:id="rId29"/>
    <p:sldId id="312" r:id="rId30"/>
    <p:sldId id="314" r:id="rId31"/>
    <p:sldId id="315" r:id="rId32"/>
    <p:sldId id="316" r:id="rId33"/>
    <p:sldId id="317" r:id="rId34"/>
    <p:sldId id="318" r:id="rId35"/>
    <p:sldId id="319" r:id="rId36"/>
    <p:sldId id="32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rutiger LT Com 45 Light" panose="020B0303030504090204" charset="0"/>
      <p:regular r:id="rId43"/>
      <p:bold r:id="rId44"/>
      <p:italic r:id="rId45"/>
      <p:boldItalic r:id="rId46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4"/>
            <p14:sldId id="285"/>
          </p14:sldIdLst>
        </p14:section>
        <p14:section name="Literature Review" id="{A379453C-F899-45BA-96E3-E52F2B2D12A2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Dataset" id="{04EAAAE0-7072-404D-991F-07EAA4DEBFE0}">
          <p14:sldIdLst>
            <p14:sldId id="297"/>
            <p14:sldId id="298"/>
            <p14:sldId id="299"/>
            <p14:sldId id="300"/>
            <p14:sldId id="301"/>
          </p14:sldIdLst>
        </p14:section>
        <p14:section name="Experiments" id="{46F4FE77-2616-4DD2-9227-3CD683F76D03}">
          <p14:sldIdLst>
            <p14:sldId id="307"/>
            <p14:sldId id="302"/>
            <p14:sldId id="305"/>
            <p14:sldId id="308"/>
            <p14:sldId id="306"/>
            <p14:sldId id="309"/>
            <p14:sldId id="310"/>
            <p14:sldId id="311"/>
            <p14:sldId id="313"/>
          </p14:sldIdLst>
        </p14:section>
        <p14:section name="Vegetation Indices" id="{CC3222C1-2594-4637-8D5F-0D2D883EBC33}">
          <p14:sldIdLst>
            <p14:sldId id="312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onclusion" id="{8A30123E-4A27-465C-93DD-860722F1BBA8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86385" autoAdjust="0"/>
  </p:normalViewPr>
  <p:slideViewPr>
    <p:cSldViewPr snapToObjects="1">
      <p:cViewPr varScale="1">
        <p:scale>
          <a:sx n="98" d="100"/>
          <a:sy n="98" d="100"/>
        </p:scale>
        <p:origin x="75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07.12.2020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98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176734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dirty="0"/>
              <a:t>Master Thesis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dirty="0"/>
              <a:t>Semantic Segmentation of Land Use </a:t>
            </a:r>
            <a:br>
              <a:rPr lang="en-US" dirty="0"/>
            </a:br>
            <a:r>
              <a:rPr lang="en-US" dirty="0"/>
              <a:t>with High-Resolution Orthophotos </a:t>
            </a:r>
            <a:br>
              <a:rPr lang="en-US" dirty="0"/>
            </a:br>
            <a:r>
              <a:rPr lang="en-US" dirty="0"/>
              <a:t>and Convolutional Neural Networks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D08AB-4D3B-46D9-8CD0-F78E0D7F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357" y="2087051"/>
            <a:ext cx="5487166" cy="8668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131454-0572-49B2-9FFA-5B2F824E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194" y="3650575"/>
            <a:ext cx="3479492" cy="25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95F9D-9B3F-443C-AF58-0407625A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9BDA15-9142-42FD-8900-DC2F97E6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15" y="2321548"/>
            <a:ext cx="2158755" cy="35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4195B-05E3-4208-BA04-D1F43C71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4FD92-0809-4B59-9551-EE9FE42C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538C92-AD73-4EC4-91C2-E6F54543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2477301"/>
            <a:ext cx="5677692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2B849-FD9F-48F5-BA15-3422C0AE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13EDD5-BE12-4372-A95D-3DC8FD6E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9" y="2420888"/>
            <a:ext cx="596348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376F4-E45A-41CC-B4EF-1882718DA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8783C4-AA39-4181-9519-74F24717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9" y="2057900"/>
            <a:ext cx="4176462" cy="38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Orthographic Photographs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E1853-BB64-4C43-BEF1-0A13AE4E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D56BDD-1C83-4D2C-AC98-5288118D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45" y="2321548"/>
            <a:ext cx="5225755" cy="35471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91A1D4-7DD2-4387-9637-53B6F8C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799" y="2088000"/>
            <a:ext cx="2066727" cy="20534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4E50599-13E0-40E0-9C03-064B9C93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433" y="4141479"/>
            <a:ext cx="2067018" cy="205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Graphics </a:t>
            </a:r>
            <a:r>
              <a:rPr lang="de-DE" dirty="0" err="1"/>
              <a:t>with</a:t>
            </a:r>
            <a:r>
              <a:rPr lang="de-DE" dirty="0"/>
              <a:t> Land Use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BCEF9-59A2-4DCE-BBE8-A1E2287C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3071C5-9183-4553-9A94-AB96489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2248861"/>
            <a:ext cx="704948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7EB28-EE92-4360-8310-C42A9BECA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BF45F6-6A5F-4A31-9683-5D01A0CE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41" y="2525070"/>
            <a:ext cx="8256918" cy="34242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99132D-7CDF-470D-98F9-A9424F00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1491717"/>
            <a:ext cx="2459714" cy="19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Considerations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B10D3-ADF7-4AC5-AFEB-FB98E129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18E45D-64B4-40CE-B3DA-AC837B25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24944"/>
            <a:ext cx="4591691" cy="21434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31D047-A5C0-443B-BE09-B353F684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3284984"/>
            <a:ext cx="3067478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E461D-E85F-4C80-8092-9A83E2B98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Many experiments with class weights -&gt; no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D83136-DD97-42B8-B2F9-581F3FEB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636912"/>
            <a:ext cx="4106690" cy="30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98011D-EED7-4E46-8B9B-A51158C5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4054643"/>
            <a:ext cx="6621362" cy="18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65518F-8959-4BC6-8813-1CD84AF8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2996951"/>
            <a:ext cx="352759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D4229-584A-41CA-B32D-B0B1DF4F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33" y="3587923"/>
            <a:ext cx="8606754" cy="24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588B65C-CEF3-47AC-ABE8-4CD5D092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398273"/>
            <a:ext cx="4926006" cy="37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B739CF-5F0B-4818-8122-273AD667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3284984"/>
            <a:ext cx="3168350" cy="24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7BD76FB-5AB5-46DD-B4A1-9D363B3B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21" y="2497590"/>
            <a:ext cx="7212558" cy="35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Scale</a:t>
            </a:r>
            <a:r>
              <a:rPr lang="de-DE" dirty="0"/>
              <a:t>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Computation</a:t>
            </a:r>
            <a:r>
              <a:rPr lang="de-DE" dirty="0"/>
              <a:t>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3D1465-99E8-49CB-86AC-B4556099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97" y="2285193"/>
            <a:ext cx="4926006" cy="35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81457-8DD1-4031-BFCF-ADEC1690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D0B0C-4016-409E-A7DA-3C479AEB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images</a:t>
            </a:r>
            <a:r>
              <a:rPr lang="de-DE" dirty="0"/>
              <a:t>, do live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U-Net and FC-</a:t>
            </a:r>
            <a:r>
              <a:rPr lang="de-DE" dirty="0" err="1"/>
              <a:t>DenseNet</a:t>
            </a:r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F4F0D4-DA58-4666-8520-C297BAF1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33D30E-DF63-4850-88C4-95891329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1A2E4D-F199-4378-B99B-DF2A73B3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0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Vegetation Indices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Compares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bands </a:t>
            </a:r>
            <a:r>
              <a:rPr lang="de-DE" dirty="0" err="1"/>
              <a:t>of</a:t>
            </a:r>
            <a:r>
              <a:rPr lang="de-DE" dirty="0"/>
              <a:t> light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Emergency Landing Assistant, Emergency Landing Field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Objective: 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Objective: Vegetation Density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Ratio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EBC460-4C3A-4F57-B946-125C6C64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33" y="231455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446931-23DF-4E1F-81F9-D55A87D8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33" y="2530613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Enhanced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8BE418-8729-4028-9986-3AC73092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52100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Soil-adjusted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9CBD6D-A1AC-4E4E-909F-7459B90D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95617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soil-adjusted</a:t>
            </a:r>
            <a:r>
              <a:rPr lang="de-DE" dirty="0"/>
              <a:t> Vegetation Index?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34E2AE-5F95-4A98-A3F0-B7920D37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1" y="2321548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different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16B8D3-6A50-4205-99EE-62622E5D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773" l="9847" r="95186">
                        <a14:foregroundMark x1="41575" y1="48864" x2="41575" y2="48864"/>
                        <a14:foregroundMark x1="56455" y1="46023" x2="56455" y2="46023"/>
                        <a14:foregroundMark x1="74398" y1="46591" x2="74398" y2="46591"/>
                        <a14:foregroundMark x1="88184" y1="47727" x2="88184" y2="47727"/>
                        <a14:foregroundMark x1="92560" y1="45455" x2="92560" y2="45455"/>
                        <a14:foregroundMark x1="89934" y1="41193" x2="89934" y2="41193"/>
                        <a14:foregroundMark x1="87746" y1="51705" x2="87746" y2="51705"/>
                        <a14:foregroundMark x1="92560" y1="42330" x2="92560" y2="42330"/>
                        <a14:foregroundMark x1="95186" y1="42045" x2="95186" y2="42045"/>
                        <a14:foregroundMark x1="25164" y1="50284" x2="25164" y2="50284"/>
                        <a14:foregroundMark x1="21007" y1="42330" x2="21007" y2="42330"/>
                        <a14:foregroundMark x1="72648" y1="48864" x2="72648" y2="48864"/>
                        <a14:foregroundMark x1="73742" y1="42898" x2="73742" y2="42898"/>
                        <a14:foregroundMark x1="76149" y1="43182" x2="76805" y2="44034"/>
                        <a14:backgroundMark x1="28446" y1="64489" x2="28446" y2="644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889" y="3455409"/>
            <a:ext cx="3888434" cy="299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was </a:t>
            </a:r>
            <a:r>
              <a:rPr lang="de-DE" dirty="0" err="1"/>
              <a:t>good</a:t>
            </a:r>
            <a:r>
              <a:rPr lang="de-DE" dirty="0"/>
              <a:t>, U-Net and 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Further </a:t>
            </a:r>
            <a:r>
              <a:rPr lang="de-DE" dirty="0" err="1"/>
              <a:t>improvements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Desicion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segmentations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but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Vegetation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OK,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on </a:t>
            </a:r>
            <a:r>
              <a:rPr lang="de-DE" dirty="0" err="1"/>
              <a:t>grid</a:t>
            </a:r>
            <a:r>
              <a:rPr lang="de-DE" dirty="0"/>
              <a:t>-like </a:t>
            </a:r>
            <a:r>
              <a:rPr lang="de-DE" dirty="0" err="1"/>
              <a:t>data</a:t>
            </a:r>
            <a:r>
              <a:rPr lang="de-DE" dirty="0"/>
              <a:t> like e. g.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: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Convolution</a:t>
            </a:r>
            <a:endParaRPr lang="de-DE" dirty="0"/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/>
              <a:t>Pooling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7CF92E7-06DB-4FE1-9F44-2B900B722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993" y="2925605"/>
            <a:ext cx="5029902" cy="225774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3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1CBB-A6CE-4B66-AD25-6CDA8A6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Pooling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8CBD-9F4F-446E-B545-25A0A1E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96C4D-5A29-4B95-9E47-55EAABFB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00C6B-2C62-45C4-A5A0-F1C735A5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FB4AC-CE42-486A-AFB8-633E731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852299-C144-4125-A092-4035FF5E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34" y="2714525"/>
            <a:ext cx="308653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4E797-2B6B-42AB-8B75-D6EDFD13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CNN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C62CDE-7371-4606-AD3E-F0863C52F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4979A-5EE3-42F0-85FE-99F63211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71316A-93F2-435F-A94A-FD5B7783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148FC-45C2-48B8-9F32-8B045D30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pic>
        <p:nvPicPr>
          <p:cNvPr id="1026" name="Picture 2" descr="Understand the architecture of CNN | by Kousai Smeda | Towards Data Science">
            <a:extLst>
              <a:ext uri="{FF2B5EF4-FFF2-40B4-BE49-F238E27FC236}">
                <a16:creationId xmlns:a16="http://schemas.microsoft.com/office/drawing/2014/main" id="{EB1F95A8-A1CD-4298-BD83-50EBB4B9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040105"/>
            <a:ext cx="6477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5F0BF-9C13-4E15-9296-65562203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1EBA6-5C59-4E06-A128-CFEEA9B6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4282B-BDB6-4205-B442-B2AA5344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B436F-9493-4199-8042-4516DAD9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9A444-A2CD-418B-B10A-156F6C0F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011B73-062B-443E-BF43-D6DB2F4B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88000"/>
            <a:ext cx="512516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A27A4-810C-4FEC-9949-9139136B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88" y="2986025"/>
            <a:ext cx="2324424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501</TotalTime>
  <Words>580</Words>
  <Application>Microsoft Office PowerPoint</Application>
  <PresentationFormat>Breitbild</PresentationFormat>
  <Paragraphs>197</Paragraphs>
  <Slides>36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Frutiger LT Com 45 Light</vt:lpstr>
      <vt:lpstr>Calibri</vt:lpstr>
      <vt:lpstr>Symbol</vt:lpstr>
      <vt:lpstr>MI</vt:lpstr>
      <vt:lpstr>Master Thesis</vt:lpstr>
      <vt:lpstr>Content</vt:lpstr>
      <vt:lpstr>Research Question</vt:lpstr>
      <vt:lpstr>Convolutional Neural Networks</vt:lpstr>
      <vt:lpstr>Convolution</vt:lpstr>
      <vt:lpstr>Pooling</vt:lpstr>
      <vt:lpstr>Example CNN Architecture</vt:lpstr>
      <vt:lpstr>U-Net Architecture</vt:lpstr>
      <vt:lpstr>U-Net Metrics</vt:lpstr>
      <vt:lpstr>DenseNet Architecture</vt:lpstr>
      <vt:lpstr>FC-DenseNet Architecture</vt:lpstr>
      <vt:lpstr>FC-DenseNet Metrics</vt:lpstr>
      <vt:lpstr>W-Net Architecture</vt:lpstr>
      <vt:lpstr>W-Net Metrics</vt:lpstr>
      <vt:lpstr>Digital Orthographic Photographs</vt:lpstr>
      <vt:lpstr>Vector Graphics with Land Use</vt:lpstr>
      <vt:lpstr>Preparations</vt:lpstr>
      <vt:lpstr>Considerations</vt:lpstr>
      <vt:lpstr>Class Imbalance</vt:lpstr>
      <vt:lpstr>U-Net Experiments - Metrics</vt:lpstr>
      <vt:lpstr>U-Net Experiments - Images</vt:lpstr>
      <vt:lpstr>FC-DenseNet Experiments - Metrics</vt:lpstr>
      <vt:lpstr>FC-DenseNet Experiments - Images</vt:lpstr>
      <vt:lpstr>W-Net Experiments - Images</vt:lpstr>
      <vt:lpstr>W-Net Experiments - Images</vt:lpstr>
      <vt:lpstr>Larger Scale Images</vt:lpstr>
      <vt:lpstr>Live Demo?</vt:lpstr>
      <vt:lpstr>Discussion</vt:lpstr>
      <vt:lpstr>Vegetation Indices</vt:lpstr>
      <vt:lpstr>Ratio Vegetation Index</vt:lpstr>
      <vt:lpstr>Normalized Difference Vegetation Index</vt:lpstr>
      <vt:lpstr>Enhanced Vegetation Index</vt:lpstr>
      <vt:lpstr>Soil-adjusted Vegetation Index</vt:lpstr>
      <vt:lpstr>Modified soil-adjusted Vegetation Index?</vt:lpstr>
      <vt:lpstr>Discussion</vt:lpstr>
      <vt:lpstr>Conclusion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58</cp:revision>
  <dcterms:created xsi:type="dcterms:W3CDTF">2017-05-29T05:49:40Z</dcterms:created>
  <dcterms:modified xsi:type="dcterms:W3CDTF">2020-12-07T19:16:45Z</dcterms:modified>
</cp:coreProperties>
</file>